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1" r:id="rId3"/>
    <p:sldId id="257" r:id="rId4"/>
    <p:sldId id="258" r:id="rId5"/>
    <p:sldId id="259" r:id="rId6"/>
    <p:sldId id="260" r:id="rId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0" d="100"/>
          <a:sy n="110" d="100"/>
        </p:scale>
        <p:origin x="55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hdphoto2.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10/12/2018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10/12/2018</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5" Type="http://schemas.openxmlformats.org/officeDocument/2006/relationships/image" Target="../media/image12.png"/><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A675F33-98AF-4B83-A3BB-0780A23145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AD5AEFB2-E80C-4CA9-A91C-05A1D14D4B2D}"/>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4700"/>
                    </a14:imgEffect>
                  </a14:imgLayer>
                </a14:imgProps>
              </a:ext>
            </a:extLst>
          </a:blip>
          <a:stretch>
            <a:fillRect/>
          </a:stretch>
        </p:blipFill>
        <p:spPr>
          <a:xfrm>
            <a:off x="-3175" y="0"/>
            <a:ext cx="12192000" cy="6857999"/>
          </a:xfrm>
          <a:prstGeom prst="rect">
            <a:avLst/>
          </a:prstGeom>
        </p:spPr>
      </p:pic>
      <p:sp>
        <p:nvSpPr>
          <p:cNvPr id="3" name="Subtitle 2">
            <a:extLst>
              <a:ext uri="{FF2B5EF4-FFF2-40B4-BE49-F238E27FC236}">
                <a16:creationId xmlns:a16="http://schemas.microsoft.com/office/drawing/2014/main" id="{05333C77-98DB-4F1C-A5F9-AD31D9C44A40}"/>
              </a:ext>
            </a:extLst>
          </p:cNvPr>
          <p:cNvSpPr>
            <a:spLocks noGrp="1"/>
          </p:cNvSpPr>
          <p:nvPr>
            <p:ph type="subTitle" idx="1"/>
          </p:nvPr>
        </p:nvSpPr>
        <p:spPr>
          <a:xfrm>
            <a:off x="4117422" y="4420585"/>
            <a:ext cx="6632756" cy="606213"/>
          </a:xfrm>
        </p:spPr>
        <p:txBody>
          <a:bodyPr>
            <a:noAutofit/>
          </a:bodyPr>
          <a:lstStyle/>
          <a:p>
            <a:r>
              <a:rPr lang="en-ZA" sz="3200" dirty="0">
                <a:solidFill>
                  <a:schemeClr val="tx1"/>
                </a:solidFill>
                <a:latin typeface="Buxton Sketch" panose="03080500000500000004" pitchFamily="66" charset="0"/>
              </a:rPr>
              <a:t>Supporting those that feed our hungry</a:t>
            </a:r>
            <a:endParaRPr lang="en-US" sz="3200" dirty="0">
              <a:solidFill>
                <a:schemeClr val="tx1"/>
              </a:solidFill>
              <a:latin typeface="Buxton Sketch" panose="03080500000500000004" pitchFamily="66" charset="0"/>
            </a:endParaRPr>
          </a:p>
        </p:txBody>
      </p:sp>
    </p:spTree>
    <p:extLst>
      <p:ext uri="{BB962C8B-B14F-4D97-AF65-F5344CB8AC3E}">
        <p14:creationId xmlns:p14="http://schemas.microsoft.com/office/powerpoint/2010/main" val="12010203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AFB25ED-A207-4B15-8A49-492D29A4A850}"/>
              </a:ext>
            </a:extLst>
          </p:cNvPr>
          <p:cNvSpPr txBox="1"/>
          <p:nvPr/>
        </p:nvSpPr>
        <p:spPr>
          <a:xfrm>
            <a:off x="0" y="179110"/>
            <a:ext cx="12192000" cy="584775"/>
          </a:xfrm>
          <a:prstGeom prst="rect">
            <a:avLst/>
          </a:prstGeom>
          <a:noFill/>
        </p:spPr>
        <p:txBody>
          <a:bodyPr wrap="square" rtlCol="0">
            <a:spAutoFit/>
          </a:bodyPr>
          <a:lstStyle/>
          <a:p>
            <a:pPr algn="ctr"/>
            <a:r>
              <a:rPr lang="en-ZA" sz="3200" dirty="0">
                <a:solidFill>
                  <a:srgbClr val="C00000"/>
                </a:solidFill>
                <a:latin typeface="Comic Sans MS" panose="030F0702030302020204" pitchFamily="66" charset="0"/>
              </a:rPr>
              <a:t>PLANNING THE APP</a:t>
            </a:r>
          </a:p>
        </p:txBody>
      </p:sp>
      <p:pic>
        <p:nvPicPr>
          <p:cNvPr id="3" name="Picture 2">
            <a:extLst>
              <a:ext uri="{FF2B5EF4-FFF2-40B4-BE49-F238E27FC236}">
                <a16:creationId xmlns:a16="http://schemas.microsoft.com/office/drawing/2014/main" id="{099C9C23-A9A7-4A5E-8175-7578E5E375CC}"/>
              </a:ext>
            </a:extLst>
          </p:cNvPr>
          <p:cNvPicPr>
            <a:picLocks noChangeAspect="1"/>
          </p:cNvPicPr>
          <p:nvPr/>
        </p:nvPicPr>
        <p:blipFill>
          <a:blip r:embed="rId2"/>
          <a:stretch>
            <a:fillRect/>
          </a:stretch>
        </p:blipFill>
        <p:spPr>
          <a:xfrm>
            <a:off x="3051756" y="1421195"/>
            <a:ext cx="2716232" cy="4015609"/>
          </a:xfrm>
          <a:prstGeom prst="rect">
            <a:avLst/>
          </a:prstGeom>
        </p:spPr>
      </p:pic>
      <p:pic>
        <p:nvPicPr>
          <p:cNvPr id="5" name="Picture 4">
            <a:extLst>
              <a:ext uri="{FF2B5EF4-FFF2-40B4-BE49-F238E27FC236}">
                <a16:creationId xmlns:a16="http://schemas.microsoft.com/office/drawing/2014/main" id="{8B450A90-2DB1-4646-A82C-F145ED7EAEEF}"/>
              </a:ext>
            </a:extLst>
          </p:cNvPr>
          <p:cNvPicPr>
            <a:picLocks noChangeAspect="1"/>
          </p:cNvPicPr>
          <p:nvPr/>
        </p:nvPicPr>
        <p:blipFill>
          <a:blip r:embed="rId3"/>
          <a:stretch>
            <a:fillRect/>
          </a:stretch>
        </p:blipFill>
        <p:spPr>
          <a:xfrm>
            <a:off x="79846" y="763885"/>
            <a:ext cx="2842784" cy="3718504"/>
          </a:xfrm>
          <a:prstGeom prst="rect">
            <a:avLst/>
          </a:prstGeom>
        </p:spPr>
      </p:pic>
      <p:pic>
        <p:nvPicPr>
          <p:cNvPr id="6" name="Picture 5">
            <a:extLst>
              <a:ext uri="{FF2B5EF4-FFF2-40B4-BE49-F238E27FC236}">
                <a16:creationId xmlns:a16="http://schemas.microsoft.com/office/drawing/2014/main" id="{258CCCD5-C5D4-4C18-B8D7-0DCDFCE5AD76}"/>
              </a:ext>
            </a:extLst>
          </p:cNvPr>
          <p:cNvPicPr>
            <a:picLocks noChangeAspect="1"/>
          </p:cNvPicPr>
          <p:nvPr/>
        </p:nvPicPr>
        <p:blipFill>
          <a:blip r:embed="rId4"/>
          <a:stretch>
            <a:fillRect/>
          </a:stretch>
        </p:blipFill>
        <p:spPr>
          <a:xfrm>
            <a:off x="5968701" y="3824893"/>
            <a:ext cx="5502820" cy="2978330"/>
          </a:xfrm>
          <a:prstGeom prst="rect">
            <a:avLst/>
          </a:prstGeom>
        </p:spPr>
      </p:pic>
      <p:sp>
        <p:nvSpPr>
          <p:cNvPr id="8" name="Arrow: Right 7">
            <a:extLst>
              <a:ext uri="{FF2B5EF4-FFF2-40B4-BE49-F238E27FC236}">
                <a16:creationId xmlns:a16="http://schemas.microsoft.com/office/drawing/2014/main" id="{03A7F55E-460E-4A0B-964C-01A6A2BEC16D}"/>
              </a:ext>
            </a:extLst>
          </p:cNvPr>
          <p:cNvSpPr/>
          <p:nvPr/>
        </p:nvSpPr>
        <p:spPr>
          <a:xfrm flipV="1">
            <a:off x="2925915" y="3199673"/>
            <a:ext cx="278674" cy="1045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9" name="Arrow: Right 8">
            <a:extLst>
              <a:ext uri="{FF2B5EF4-FFF2-40B4-BE49-F238E27FC236}">
                <a16:creationId xmlns:a16="http://schemas.microsoft.com/office/drawing/2014/main" id="{FD66AF63-0B4C-4E0D-B66A-D639D6BF6054}"/>
              </a:ext>
            </a:extLst>
          </p:cNvPr>
          <p:cNvSpPr/>
          <p:nvPr/>
        </p:nvSpPr>
        <p:spPr>
          <a:xfrm flipV="1">
            <a:off x="5672950" y="2359296"/>
            <a:ext cx="278674" cy="1045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sp>
        <p:nvSpPr>
          <p:cNvPr id="10" name="Arrow: Right 9">
            <a:extLst>
              <a:ext uri="{FF2B5EF4-FFF2-40B4-BE49-F238E27FC236}">
                <a16:creationId xmlns:a16="http://schemas.microsoft.com/office/drawing/2014/main" id="{AF845A86-1A4E-431C-A645-CB79A2BF1F36}"/>
              </a:ext>
            </a:extLst>
          </p:cNvPr>
          <p:cNvSpPr/>
          <p:nvPr/>
        </p:nvSpPr>
        <p:spPr>
          <a:xfrm rot="5400000" flipV="1">
            <a:off x="8774371" y="3698817"/>
            <a:ext cx="278674" cy="10450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p>
        </p:txBody>
      </p:sp>
      <p:pic>
        <p:nvPicPr>
          <p:cNvPr id="11" name="Picture 10">
            <a:extLst>
              <a:ext uri="{FF2B5EF4-FFF2-40B4-BE49-F238E27FC236}">
                <a16:creationId xmlns:a16="http://schemas.microsoft.com/office/drawing/2014/main" id="{B78FED54-0A5F-4733-AB42-571585039D11}"/>
              </a:ext>
            </a:extLst>
          </p:cNvPr>
          <p:cNvPicPr>
            <a:picLocks noChangeAspect="1"/>
          </p:cNvPicPr>
          <p:nvPr/>
        </p:nvPicPr>
        <p:blipFill>
          <a:blip r:embed="rId5"/>
          <a:stretch>
            <a:fillRect/>
          </a:stretch>
        </p:blipFill>
        <p:spPr>
          <a:xfrm>
            <a:off x="5968701" y="763885"/>
            <a:ext cx="5502820" cy="2847846"/>
          </a:xfrm>
          <a:prstGeom prst="rect">
            <a:avLst/>
          </a:prstGeom>
        </p:spPr>
      </p:pic>
    </p:spTree>
    <p:extLst>
      <p:ext uri="{BB962C8B-B14F-4D97-AF65-F5344CB8AC3E}">
        <p14:creationId xmlns:p14="http://schemas.microsoft.com/office/powerpoint/2010/main" val="29997331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FC827-A378-4A8F-8E4F-14A841887546}"/>
              </a:ext>
            </a:extLst>
          </p:cNvPr>
          <p:cNvSpPr>
            <a:spLocks noGrp="1"/>
          </p:cNvSpPr>
          <p:nvPr>
            <p:ph type="title"/>
          </p:nvPr>
        </p:nvSpPr>
        <p:spPr>
          <a:xfrm>
            <a:off x="3845665" y="248194"/>
            <a:ext cx="5897881" cy="653143"/>
          </a:xfrm>
        </p:spPr>
        <p:txBody>
          <a:bodyPr>
            <a:normAutofit/>
          </a:bodyPr>
          <a:lstStyle/>
          <a:p>
            <a:pPr algn="ctr"/>
            <a:r>
              <a:rPr lang="en-ZA" sz="2800" dirty="0">
                <a:solidFill>
                  <a:srgbClr val="C00000"/>
                </a:solidFill>
                <a:latin typeface="Comic Sans MS" panose="030F0702030302020204" pitchFamily="66" charset="0"/>
              </a:rPr>
              <a:t>Scope of the APPLICATION </a:t>
            </a:r>
            <a:endParaRPr lang="en-US" sz="2800" dirty="0">
              <a:solidFill>
                <a:srgbClr val="C00000"/>
              </a:solidFill>
              <a:latin typeface="Comic Sans MS" panose="030F0702030302020204" pitchFamily="66" charset="0"/>
            </a:endParaRPr>
          </a:p>
        </p:txBody>
      </p:sp>
      <p:sp>
        <p:nvSpPr>
          <p:cNvPr id="4" name="TextBox 3">
            <a:extLst>
              <a:ext uri="{FF2B5EF4-FFF2-40B4-BE49-F238E27FC236}">
                <a16:creationId xmlns:a16="http://schemas.microsoft.com/office/drawing/2014/main" id="{CA2082A3-F29A-48BF-B8E6-91FF492F3CDB}"/>
              </a:ext>
            </a:extLst>
          </p:cNvPr>
          <p:cNvSpPr txBox="1"/>
          <p:nvPr/>
        </p:nvSpPr>
        <p:spPr>
          <a:xfrm>
            <a:off x="320511" y="967963"/>
            <a:ext cx="11792932" cy="1323439"/>
          </a:xfrm>
          <a:prstGeom prst="rect">
            <a:avLst/>
          </a:prstGeom>
          <a:noFill/>
        </p:spPr>
        <p:txBody>
          <a:bodyPr wrap="square" rtlCol="0">
            <a:spAutoFit/>
          </a:bodyPr>
          <a:lstStyle/>
          <a:p>
            <a:r>
              <a:rPr lang="en-ZA" sz="2000" dirty="0">
                <a:solidFill>
                  <a:srgbClr val="C00000"/>
                </a:solidFill>
                <a:latin typeface="Comic Sans MS" panose="030F0702030302020204" pitchFamily="66" charset="0"/>
              </a:rPr>
              <a:t>All the food produced in the orchards, fields, pastures, greenhouses, feedlots and fisheries of the world is ultimately intended for consumption. Each apple, will ideally make its way successfully through the various steps of the food supply chain to meet the pressured demand of feeding an increasing global population.</a:t>
            </a:r>
            <a:endParaRPr lang="en-US" sz="2000" dirty="0">
              <a:solidFill>
                <a:srgbClr val="C00000"/>
              </a:solidFill>
              <a:latin typeface="Comic Sans MS" panose="030F0702030302020204" pitchFamily="66" charset="0"/>
            </a:endParaRPr>
          </a:p>
        </p:txBody>
      </p:sp>
      <p:pic>
        <p:nvPicPr>
          <p:cNvPr id="3" name="Picture 2">
            <a:extLst>
              <a:ext uri="{FF2B5EF4-FFF2-40B4-BE49-F238E27FC236}">
                <a16:creationId xmlns:a16="http://schemas.microsoft.com/office/drawing/2014/main" id="{3342E56B-4958-4AFC-A97B-8F79AE60C8F2}"/>
              </a:ext>
            </a:extLst>
          </p:cNvPr>
          <p:cNvPicPr>
            <a:picLocks noChangeAspect="1"/>
          </p:cNvPicPr>
          <p:nvPr/>
        </p:nvPicPr>
        <p:blipFill>
          <a:blip r:embed="rId2"/>
          <a:stretch>
            <a:fillRect/>
          </a:stretch>
        </p:blipFill>
        <p:spPr>
          <a:xfrm>
            <a:off x="1972559" y="2291402"/>
            <a:ext cx="8482555" cy="1769194"/>
          </a:xfrm>
          <a:prstGeom prst="rect">
            <a:avLst/>
          </a:prstGeom>
        </p:spPr>
      </p:pic>
      <p:pic>
        <p:nvPicPr>
          <p:cNvPr id="5" name="Picture 4">
            <a:extLst>
              <a:ext uri="{FF2B5EF4-FFF2-40B4-BE49-F238E27FC236}">
                <a16:creationId xmlns:a16="http://schemas.microsoft.com/office/drawing/2014/main" id="{CC69F001-73EC-4826-AC30-FBDD1102D931}"/>
              </a:ext>
            </a:extLst>
          </p:cNvPr>
          <p:cNvPicPr>
            <a:picLocks noChangeAspect="1"/>
          </p:cNvPicPr>
          <p:nvPr/>
        </p:nvPicPr>
        <p:blipFill>
          <a:blip r:embed="rId3"/>
          <a:stretch>
            <a:fillRect/>
          </a:stretch>
        </p:blipFill>
        <p:spPr>
          <a:xfrm>
            <a:off x="1972559" y="4147794"/>
            <a:ext cx="3692950" cy="2598571"/>
          </a:xfrm>
          <a:prstGeom prst="rect">
            <a:avLst/>
          </a:prstGeom>
        </p:spPr>
      </p:pic>
      <p:pic>
        <p:nvPicPr>
          <p:cNvPr id="6" name="Picture 5">
            <a:extLst>
              <a:ext uri="{FF2B5EF4-FFF2-40B4-BE49-F238E27FC236}">
                <a16:creationId xmlns:a16="http://schemas.microsoft.com/office/drawing/2014/main" id="{216898F9-3E93-487F-8302-A34A96B92297}"/>
              </a:ext>
            </a:extLst>
          </p:cNvPr>
          <p:cNvPicPr>
            <a:picLocks noChangeAspect="1"/>
          </p:cNvPicPr>
          <p:nvPr/>
        </p:nvPicPr>
        <p:blipFill>
          <a:blip r:embed="rId4"/>
          <a:stretch>
            <a:fillRect/>
          </a:stretch>
        </p:blipFill>
        <p:spPr>
          <a:xfrm>
            <a:off x="6526493" y="4147794"/>
            <a:ext cx="3928621" cy="2598572"/>
          </a:xfrm>
          <a:prstGeom prst="rect">
            <a:avLst/>
          </a:prstGeom>
        </p:spPr>
      </p:pic>
    </p:spTree>
    <p:extLst>
      <p:ext uri="{BB962C8B-B14F-4D97-AF65-F5344CB8AC3E}">
        <p14:creationId xmlns:p14="http://schemas.microsoft.com/office/powerpoint/2010/main" val="3601092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BD14B-C30E-450C-89DC-5090CB075518}"/>
              </a:ext>
            </a:extLst>
          </p:cNvPr>
          <p:cNvSpPr>
            <a:spLocks noGrp="1"/>
          </p:cNvSpPr>
          <p:nvPr>
            <p:ph type="title"/>
          </p:nvPr>
        </p:nvSpPr>
        <p:spPr>
          <a:xfrm>
            <a:off x="4409378" y="109269"/>
            <a:ext cx="2920758" cy="546739"/>
          </a:xfrm>
        </p:spPr>
        <p:txBody>
          <a:bodyPr>
            <a:normAutofit fontScale="90000"/>
          </a:bodyPr>
          <a:lstStyle/>
          <a:p>
            <a:pPr algn="ctr"/>
            <a:r>
              <a:rPr lang="en-ZA" dirty="0">
                <a:solidFill>
                  <a:srgbClr val="C00000"/>
                </a:solidFill>
                <a:latin typeface="Comic Sans MS" panose="030F0702030302020204" pitchFamily="66" charset="0"/>
              </a:rPr>
              <a:t>Purpose</a:t>
            </a:r>
            <a:endParaRPr lang="en-US" dirty="0">
              <a:solidFill>
                <a:srgbClr val="C00000"/>
              </a:solidFill>
              <a:latin typeface="Comic Sans MS" panose="030F0702030302020204" pitchFamily="66" charset="0"/>
            </a:endParaRPr>
          </a:p>
        </p:txBody>
      </p:sp>
      <p:sp>
        <p:nvSpPr>
          <p:cNvPr id="6" name="Arc 5">
            <a:extLst>
              <a:ext uri="{FF2B5EF4-FFF2-40B4-BE49-F238E27FC236}">
                <a16:creationId xmlns:a16="http://schemas.microsoft.com/office/drawing/2014/main" id="{1FD688D0-103B-4ED3-9E94-B941273FD071}"/>
              </a:ext>
            </a:extLst>
          </p:cNvPr>
          <p:cNvSpPr/>
          <p:nvPr/>
        </p:nvSpPr>
        <p:spPr>
          <a:xfrm>
            <a:off x="6232849" y="1558212"/>
            <a:ext cx="1306286" cy="1726164"/>
          </a:xfrm>
          <a:prstGeom prst="arc">
            <a:avLst>
              <a:gd name="adj1" fmla="val 16200000"/>
              <a:gd name="adj2" fmla="val 21543277"/>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ZA"/>
          </a:p>
        </p:txBody>
      </p:sp>
      <p:sp>
        <p:nvSpPr>
          <p:cNvPr id="7" name="TextBox 6">
            <a:extLst>
              <a:ext uri="{FF2B5EF4-FFF2-40B4-BE49-F238E27FC236}">
                <a16:creationId xmlns:a16="http://schemas.microsoft.com/office/drawing/2014/main" id="{BEFD0D09-A7D8-4FF5-A2FA-33DCCA2A38B6}"/>
              </a:ext>
            </a:extLst>
          </p:cNvPr>
          <p:cNvSpPr txBox="1"/>
          <p:nvPr/>
        </p:nvSpPr>
        <p:spPr>
          <a:xfrm>
            <a:off x="5344999" y="844641"/>
            <a:ext cx="6685714" cy="6001643"/>
          </a:xfrm>
          <a:prstGeom prst="rect">
            <a:avLst/>
          </a:prstGeom>
          <a:noFill/>
        </p:spPr>
        <p:txBody>
          <a:bodyPr wrap="square" rtlCol="0">
            <a:spAutoFit/>
          </a:bodyPr>
          <a:lstStyle/>
          <a:p>
            <a:r>
              <a:rPr lang="en-ZA" sz="1600" dirty="0">
                <a:solidFill>
                  <a:srgbClr val="C00000"/>
                </a:solidFill>
                <a:latin typeface="Comic Sans MS" panose="030F0702030302020204" pitchFamily="66" charset="0"/>
              </a:rPr>
              <a:t>The app is based on the following six principles of the World Wide Fund(WWF) for nature.</a:t>
            </a:r>
          </a:p>
          <a:p>
            <a:endParaRPr lang="en-ZA" sz="1600" dirty="0">
              <a:solidFill>
                <a:srgbClr val="C00000"/>
              </a:solidFill>
              <a:latin typeface="Comic Sans MS" panose="030F0702030302020204" pitchFamily="66" charset="0"/>
            </a:endParaRPr>
          </a:p>
          <a:p>
            <a:r>
              <a:rPr lang="en-ZA" sz="1600" dirty="0">
                <a:solidFill>
                  <a:srgbClr val="C00000"/>
                </a:solidFill>
                <a:latin typeface="Comic Sans MS" panose="030F0702030302020204" pitchFamily="66" charset="0"/>
              </a:rPr>
              <a:t>The purpose of the app is to be the link between the producers and buyers / consumers of otherwise wasted produce, in this case apples.</a:t>
            </a:r>
          </a:p>
          <a:p>
            <a:endParaRPr lang="en-ZA" sz="1600" dirty="0">
              <a:solidFill>
                <a:srgbClr val="C00000"/>
              </a:solidFill>
              <a:latin typeface="Comic Sans MS" panose="030F0702030302020204" pitchFamily="66" charset="0"/>
            </a:endParaRPr>
          </a:p>
          <a:p>
            <a:pPr marL="285750" indent="-285750">
              <a:buFont typeface="Wingdings" panose="05000000000000000000" pitchFamily="2" charset="2"/>
              <a:buChar char="v"/>
            </a:pPr>
            <a:r>
              <a:rPr lang="en-ZA" sz="1600" dirty="0">
                <a:solidFill>
                  <a:srgbClr val="C00000"/>
                </a:solidFill>
                <a:latin typeface="Comic Sans MS" panose="030F0702030302020204" pitchFamily="66" charset="0"/>
              </a:rPr>
              <a:t>SNIFF </a:t>
            </a:r>
          </a:p>
          <a:p>
            <a:pPr marL="628650" lvl="1" indent="-171450">
              <a:buFont typeface="Arial" panose="020B0604020202020204" pitchFamily="34" charset="0"/>
              <a:buChar char="•"/>
            </a:pPr>
            <a:r>
              <a:rPr lang="en-ZA" sz="1600" dirty="0">
                <a:solidFill>
                  <a:srgbClr val="C00000"/>
                </a:solidFill>
                <a:latin typeface="Comic Sans MS" panose="030F0702030302020204" pitchFamily="66" charset="0"/>
              </a:rPr>
              <a:t>Visibility on the app on expiry date of the produce on hand</a:t>
            </a:r>
          </a:p>
          <a:p>
            <a:pPr marL="171450" indent="-171450">
              <a:buFont typeface="Arial" panose="020B0604020202020204" pitchFamily="34" charset="0"/>
              <a:buChar char="•"/>
            </a:pPr>
            <a:endParaRPr lang="en-ZA" sz="1600" dirty="0">
              <a:solidFill>
                <a:srgbClr val="C00000"/>
              </a:solidFill>
              <a:latin typeface="Comic Sans MS" panose="030F0702030302020204" pitchFamily="66" charset="0"/>
            </a:endParaRPr>
          </a:p>
          <a:p>
            <a:pPr marL="285750" indent="-285750">
              <a:buFont typeface="Wingdings" panose="05000000000000000000" pitchFamily="2" charset="2"/>
              <a:buChar char="v"/>
            </a:pPr>
            <a:r>
              <a:rPr lang="en-ZA" sz="1600" dirty="0">
                <a:solidFill>
                  <a:srgbClr val="C00000"/>
                </a:solidFill>
                <a:latin typeface="Comic Sans MS" panose="030F0702030302020204" pitchFamily="66" charset="0"/>
              </a:rPr>
              <a:t>AVOID </a:t>
            </a:r>
          </a:p>
          <a:p>
            <a:pPr marL="628650" lvl="1" indent="-171450">
              <a:buFont typeface="Arial" panose="020B0604020202020204" pitchFamily="34" charset="0"/>
              <a:buChar char="•"/>
            </a:pPr>
            <a:r>
              <a:rPr lang="en-ZA" sz="1600" dirty="0">
                <a:solidFill>
                  <a:srgbClr val="C00000"/>
                </a:solidFill>
                <a:latin typeface="Comic Sans MS" panose="030F0702030302020204" pitchFamily="66" charset="0"/>
              </a:rPr>
              <a:t>App provides quantity that is available of certain produce</a:t>
            </a:r>
          </a:p>
          <a:p>
            <a:pPr marL="171450" indent="-171450">
              <a:buFont typeface="Arial" panose="020B0604020202020204" pitchFamily="34" charset="0"/>
              <a:buChar char="•"/>
            </a:pPr>
            <a:endParaRPr lang="en-ZA" sz="1600" dirty="0">
              <a:solidFill>
                <a:srgbClr val="C00000"/>
              </a:solidFill>
              <a:latin typeface="Comic Sans MS" panose="030F0702030302020204" pitchFamily="66" charset="0"/>
            </a:endParaRPr>
          </a:p>
          <a:p>
            <a:pPr marL="285750" indent="-285750">
              <a:buFont typeface="Wingdings" panose="05000000000000000000" pitchFamily="2" charset="2"/>
              <a:buChar char="v"/>
            </a:pPr>
            <a:r>
              <a:rPr lang="en-ZA" sz="1600" dirty="0">
                <a:solidFill>
                  <a:srgbClr val="C00000"/>
                </a:solidFill>
                <a:latin typeface="Comic Sans MS" panose="030F0702030302020204" pitchFamily="66" charset="0"/>
              </a:rPr>
              <a:t>APPRECIATE </a:t>
            </a:r>
          </a:p>
          <a:p>
            <a:pPr marL="628650" lvl="1" indent="-171450">
              <a:buFont typeface="Arial" panose="020B0604020202020204" pitchFamily="34" charset="0"/>
              <a:buChar char="•"/>
            </a:pPr>
            <a:r>
              <a:rPr lang="en-ZA" sz="1600" dirty="0">
                <a:solidFill>
                  <a:srgbClr val="C00000"/>
                </a:solidFill>
                <a:latin typeface="Comic Sans MS" panose="030F0702030302020204" pitchFamily="66" charset="0"/>
              </a:rPr>
              <a:t>The app will supply a list of producers which supply the produce</a:t>
            </a:r>
          </a:p>
          <a:p>
            <a:pPr marL="285750" indent="-285750">
              <a:buFont typeface="Wingdings" panose="05000000000000000000" pitchFamily="2" charset="2"/>
              <a:buChar char="v"/>
            </a:pPr>
            <a:endParaRPr lang="en-ZA" sz="1600" dirty="0">
              <a:solidFill>
                <a:srgbClr val="C00000"/>
              </a:solidFill>
              <a:latin typeface="Comic Sans MS" panose="030F0702030302020204" pitchFamily="66" charset="0"/>
            </a:endParaRPr>
          </a:p>
          <a:p>
            <a:pPr marL="285750" indent="-285750">
              <a:buFont typeface="Wingdings" panose="05000000000000000000" pitchFamily="2" charset="2"/>
              <a:buChar char="v"/>
            </a:pPr>
            <a:r>
              <a:rPr lang="en-ZA" sz="1600" dirty="0">
                <a:solidFill>
                  <a:srgbClr val="C00000"/>
                </a:solidFill>
                <a:latin typeface="Comic Sans MS" panose="030F0702030302020204" pitchFamily="66" charset="0"/>
              </a:rPr>
              <a:t>STORE / COOK </a:t>
            </a:r>
          </a:p>
          <a:p>
            <a:pPr marL="742950" lvl="1" indent="-285750">
              <a:buFont typeface="Wingdings" panose="05000000000000000000" pitchFamily="2" charset="2"/>
              <a:buChar char="§"/>
            </a:pPr>
            <a:r>
              <a:rPr lang="en-ZA" sz="1600" dirty="0">
                <a:solidFill>
                  <a:srgbClr val="C00000"/>
                </a:solidFill>
                <a:latin typeface="Comic Sans MS" panose="030F0702030302020204" pitchFamily="66" charset="0"/>
              </a:rPr>
              <a:t>Freeze leftovers/surplus, prepare fresh fruit on premises whenever possible</a:t>
            </a:r>
          </a:p>
          <a:p>
            <a:endParaRPr lang="en-ZA" sz="1600" dirty="0">
              <a:solidFill>
                <a:srgbClr val="C00000"/>
              </a:solidFill>
              <a:latin typeface="Comic Sans MS" panose="030F0702030302020204" pitchFamily="66" charset="0"/>
            </a:endParaRPr>
          </a:p>
          <a:p>
            <a:pPr marL="285750" indent="-285750">
              <a:buFont typeface="Wingdings" panose="05000000000000000000" pitchFamily="2" charset="2"/>
              <a:buChar char="v"/>
            </a:pPr>
            <a:r>
              <a:rPr lang="en-ZA" sz="1600" dirty="0">
                <a:solidFill>
                  <a:srgbClr val="C00000"/>
                </a:solidFill>
                <a:latin typeface="Comic Sans MS" panose="030F0702030302020204" pitchFamily="66" charset="0"/>
              </a:rPr>
              <a:t>PRACTISE </a:t>
            </a:r>
          </a:p>
          <a:p>
            <a:pPr marL="742950" lvl="1" indent="-285750">
              <a:buFont typeface="Wingdings" panose="05000000000000000000" pitchFamily="2" charset="2"/>
              <a:buChar char="§"/>
            </a:pPr>
            <a:r>
              <a:rPr lang="en-ZA" sz="1600" dirty="0">
                <a:solidFill>
                  <a:srgbClr val="C00000"/>
                </a:solidFill>
                <a:latin typeface="Comic Sans MS" panose="030F0702030302020204" pitchFamily="66" charset="0"/>
              </a:rPr>
              <a:t>Reducing, Recycling, Re-using and composting</a:t>
            </a:r>
          </a:p>
          <a:p>
            <a:pPr marL="171450" indent="-171450">
              <a:buFont typeface="Arial" panose="020B0604020202020204" pitchFamily="34" charset="0"/>
              <a:buChar char="•"/>
            </a:pPr>
            <a:endParaRPr lang="en-ZA" sz="1600" dirty="0">
              <a:solidFill>
                <a:srgbClr val="C00000"/>
              </a:solidFill>
              <a:latin typeface="Comic Sans MS" panose="030F0702030302020204" pitchFamily="66" charset="0"/>
            </a:endParaRPr>
          </a:p>
        </p:txBody>
      </p:sp>
      <p:pic>
        <p:nvPicPr>
          <p:cNvPr id="3" name="Picture 2">
            <a:extLst>
              <a:ext uri="{FF2B5EF4-FFF2-40B4-BE49-F238E27FC236}">
                <a16:creationId xmlns:a16="http://schemas.microsoft.com/office/drawing/2014/main" id="{954855A9-CA2F-4B5C-AFB4-9931044BF476}"/>
              </a:ext>
            </a:extLst>
          </p:cNvPr>
          <p:cNvPicPr>
            <a:picLocks noChangeAspect="1"/>
          </p:cNvPicPr>
          <p:nvPr/>
        </p:nvPicPr>
        <p:blipFill>
          <a:blip r:embed="rId2"/>
          <a:stretch>
            <a:fillRect/>
          </a:stretch>
        </p:blipFill>
        <p:spPr>
          <a:xfrm>
            <a:off x="245097" y="693100"/>
            <a:ext cx="4924639" cy="5977886"/>
          </a:xfrm>
          <a:prstGeom prst="rect">
            <a:avLst/>
          </a:prstGeom>
        </p:spPr>
      </p:pic>
    </p:spTree>
    <p:extLst>
      <p:ext uri="{BB962C8B-B14F-4D97-AF65-F5344CB8AC3E}">
        <p14:creationId xmlns:p14="http://schemas.microsoft.com/office/powerpoint/2010/main" val="33776301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15908E9-3691-4D63-BC14-0956C0B0BDF3}"/>
              </a:ext>
            </a:extLst>
          </p:cNvPr>
          <p:cNvSpPr txBox="1"/>
          <p:nvPr/>
        </p:nvSpPr>
        <p:spPr>
          <a:xfrm>
            <a:off x="4608799" y="179110"/>
            <a:ext cx="3139125" cy="584775"/>
          </a:xfrm>
          <a:prstGeom prst="rect">
            <a:avLst/>
          </a:prstGeom>
          <a:noFill/>
        </p:spPr>
        <p:txBody>
          <a:bodyPr wrap="square" rtlCol="0">
            <a:spAutoFit/>
          </a:bodyPr>
          <a:lstStyle/>
          <a:p>
            <a:pPr algn="ctr"/>
            <a:r>
              <a:rPr lang="en-ZA" sz="3200" dirty="0">
                <a:solidFill>
                  <a:srgbClr val="C00000"/>
                </a:solidFill>
                <a:latin typeface="Comic Sans MS" panose="030F0702030302020204" pitchFamily="66" charset="0"/>
              </a:rPr>
              <a:t>GOAL</a:t>
            </a:r>
          </a:p>
        </p:txBody>
      </p:sp>
      <p:pic>
        <p:nvPicPr>
          <p:cNvPr id="1028" name="Picture 4" descr="Verwante prent">
            <a:extLst>
              <a:ext uri="{FF2B5EF4-FFF2-40B4-BE49-F238E27FC236}">
                <a16:creationId xmlns:a16="http://schemas.microsoft.com/office/drawing/2014/main" id="{DF1167A9-9122-4794-829C-7C1FF4505F6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860" y="1442302"/>
            <a:ext cx="4350385" cy="412894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Prentresultaat vir ANIMATION MOBILE PHONE">
            <a:extLst>
              <a:ext uri="{FF2B5EF4-FFF2-40B4-BE49-F238E27FC236}">
                <a16:creationId xmlns:a16="http://schemas.microsoft.com/office/drawing/2014/main" id="{74DD1E8C-1CC3-4CFD-BC8E-E4D0DFD30D8F}"/>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10000" b="90000" l="10000" r="90000"/>
                    </a14:imgEffect>
                  </a14:imgLayer>
                </a14:imgProps>
              </a:ext>
              <a:ext uri="{28A0092B-C50C-407E-A947-70E740481C1C}">
                <a14:useLocalDpi xmlns:a14="http://schemas.microsoft.com/office/drawing/2010/main" val="0"/>
              </a:ext>
            </a:extLst>
          </a:blip>
          <a:srcRect l="37117" t="16528" r="27683" b="8921"/>
          <a:stretch/>
        </p:blipFill>
        <p:spPr bwMode="auto">
          <a:xfrm>
            <a:off x="4935838" y="1715678"/>
            <a:ext cx="2860129" cy="368352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Verwante prent">
            <a:extLst>
              <a:ext uri="{FF2B5EF4-FFF2-40B4-BE49-F238E27FC236}">
                <a16:creationId xmlns:a16="http://schemas.microsoft.com/office/drawing/2014/main" id="{B1E50E75-F93D-41AA-B96C-FBBBE30A7CA5}"/>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829" r="11455" b="7308"/>
          <a:stretch/>
        </p:blipFill>
        <p:spPr bwMode="auto">
          <a:xfrm>
            <a:off x="8050491" y="1458797"/>
            <a:ext cx="3459638" cy="4109058"/>
          </a:xfrm>
          <a:prstGeom prst="rect">
            <a:avLst/>
          </a:prstGeom>
          <a:noFill/>
          <a:extLst>
            <a:ext uri="{909E8E84-426E-40DD-AFC4-6F175D3DCCD1}">
              <a14:hiddenFill xmlns:a14="http://schemas.microsoft.com/office/drawing/2010/main">
                <a:solidFill>
                  <a:srgbClr val="FFFFFF"/>
                </a:solidFill>
              </a14:hiddenFill>
            </a:ext>
          </a:extLst>
        </p:spPr>
      </p:pic>
      <p:sp>
        <p:nvSpPr>
          <p:cNvPr id="6" name="Arrow: Curved Down 5">
            <a:extLst>
              <a:ext uri="{FF2B5EF4-FFF2-40B4-BE49-F238E27FC236}">
                <a16:creationId xmlns:a16="http://schemas.microsoft.com/office/drawing/2014/main" id="{885BB2BA-9025-4D0C-89AD-5A960F64B995}"/>
              </a:ext>
            </a:extLst>
          </p:cNvPr>
          <p:cNvSpPr/>
          <p:nvPr/>
        </p:nvSpPr>
        <p:spPr>
          <a:xfrm>
            <a:off x="1745615" y="321191"/>
            <a:ext cx="4081472" cy="1137606"/>
          </a:xfrm>
          <a:prstGeom prst="curvedDownArrow">
            <a:avLst>
              <a:gd name="adj1" fmla="val 25000"/>
              <a:gd name="adj2" fmla="val 66414"/>
              <a:gd name="adj3" fmla="val 29637"/>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solidFill>
                <a:schemeClr val="tx1"/>
              </a:solidFill>
            </a:endParaRPr>
          </a:p>
        </p:txBody>
      </p:sp>
      <p:sp>
        <p:nvSpPr>
          <p:cNvPr id="13" name="Arrow: Curved Down 12">
            <a:extLst>
              <a:ext uri="{FF2B5EF4-FFF2-40B4-BE49-F238E27FC236}">
                <a16:creationId xmlns:a16="http://schemas.microsoft.com/office/drawing/2014/main" id="{FD3D5094-1301-4341-9E7A-FC3390010700}"/>
              </a:ext>
            </a:extLst>
          </p:cNvPr>
          <p:cNvSpPr/>
          <p:nvPr/>
        </p:nvSpPr>
        <p:spPr>
          <a:xfrm rot="10800000" flipV="1">
            <a:off x="6579909" y="321193"/>
            <a:ext cx="3563332" cy="1137604"/>
          </a:xfrm>
          <a:prstGeom prst="curvedDownArrow">
            <a:avLst>
              <a:gd name="adj1" fmla="val 21784"/>
              <a:gd name="adj2" fmla="val 73566"/>
              <a:gd name="adj3" fmla="val 308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ZA">
              <a:solidFill>
                <a:schemeClr val="tx1"/>
              </a:solidFill>
            </a:endParaRPr>
          </a:p>
        </p:txBody>
      </p:sp>
    </p:spTree>
    <p:extLst>
      <p:ext uri="{BB962C8B-B14F-4D97-AF65-F5344CB8AC3E}">
        <p14:creationId xmlns:p14="http://schemas.microsoft.com/office/powerpoint/2010/main" val="1256890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90549FD-CB2C-460D-A39B-10483CD1C3DB}"/>
              </a:ext>
            </a:extLst>
          </p:cNvPr>
          <p:cNvSpPr txBox="1"/>
          <p:nvPr/>
        </p:nvSpPr>
        <p:spPr>
          <a:xfrm>
            <a:off x="4608799" y="179110"/>
            <a:ext cx="3139125" cy="584775"/>
          </a:xfrm>
          <a:prstGeom prst="rect">
            <a:avLst/>
          </a:prstGeom>
          <a:noFill/>
        </p:spPr>
        <p:txBody>
          <a:bodyPr wrap="square" rtlCol="0">
            <a:spAutoFit/>
          </a:bodyPr>
          <a:lstStyle/>
          <a:p>
            <a:pPr algn="ctr"/>
            <a:r>
              <a:rPr lang="en-ZA" sz="3200" dirty="0">
                <a:solidFill>
                  <a:srgbClr val="C00000"/>
                </a:solidFill>
                <a:latin typeface="Comic Sans MS" panose="030F0702030302020204" pitchFamily="66" charset="0"/>
              </a:rPr>
              <a:t>DEMO</a:t>
            </a:r>
          </a:p>
        </p:txBody>
      </p:sp>
      <p:sp>
        <p:nvSpPr>
          <p:cNvPr id="5" name="TextBox 4">
            <a:extLst>
              <a:ext uri="{FF2B5EF4-FFF2-40B4-BE49-F238E27FC236}">
                <a16:creationId xmlns:a16="http://schemas.microsoft.com/office/drawing/2014/main" id="{D22D6CC1-5DC1-4B75-B01C-A9452320F415}"/>
              </a:ext>
            </a:extLst>
          </p:cNvPr>
          <p:cNvSpPr txBox="1"/>
          <p:nvPr/>
        </p:nvSpPr>
        <p:spPr>
          <a:xfrm>
            <a:off x="293702" y="763885"/>
            <a:ext cx="9163807" cy="584775"/>
          </a:xfrm>
          <a:prstGeom prst="rect">
            <a:avLst/>
          </a:prstGeom>
          <a:noFill/>
        </p:spPr>
        <p:txBody>
          <a:bodyPr wrap="square" rtlCol="0">
            <a:spAutoFit/>
          </a:bodyPr>
          <a:lstStyle/>
          <a:p>
            <a:pPr marL="457200" indent="-457200">
              <a:buFont typeface="Arial" panose="020B0604020202020204" pitchFamily="34" charset="0"/>
              <a:buChar char="•"/>
            </a:pPr>
            <a:r>
              <a:rPr lang="en-ZA" sz="3200" dirty="0" err="1">
                <a:solidFill>
                  <a:srgbClr val="C00000"/>
                </a:solidFill>
                <a:latin typeface="Comic Sans MS" panose="030F0702030302020204" pitchFamily="66" charset="0"/>
              </a:rPr>
              <a:t>FoodSource</a:t>
            </a:r>
            <a:r>
              <a:rPr lang="en-ZA" sz="3200" dirty="0">
                <a:solidFill>
                  <a:srgbClr val="C00000"/>
                </a:solidFill>
                <a:latin typeface="Comic Sans MS" panose="030F0702030302020204" pitchFamily="66" charset="0"/>
              </a:rPr>
              <a:t> mobile application</a:t>
            </a:r>
          </a:p>
        </p:txBody>
      </p:sp>
      <p:sp>
        <p:nvSpPr>
          <p:cNvPr id="6" name="TextBox 5">
            <a:extLst>
              <a:ext uri="{FF2B5EF4-FFF2-40B4-BE49-F238E27FC236}">
                <a16:creationId xmlns:a16="http://schemas.microsoft.com/office/drawing/2014/main" id="{3B8165C3-283A-48AA-99B7-304D7A1C6BD0}"/>
              </a:ext>
            </a:extLst>
          </p:cNvPr>
          <p:cNvSpPr txBox="1"/>
          <p:nvPr/>
        </p:nvSpPr>
        <p:spPr>
          <a:xfrm>
            <a:off x="293702" y="1550710"/>
            <a:ext cx="6046138" cy="584775"/>
          </a:xfrm>
          <a:prstGeom prst="rect">
            <a:avLst/>
          </a:prstGeom>
          <a:noFill/>
        </p:spPr>
        <p:txBody>
          <a:bodyPr wrap="square" rtlCol="0">
            <a:spAutoFit/>
          </a:bodyPr>
          <a:lstStyle/>
          <a:p>
            <a:pPr marL="457200" indent="-457200">
              <a:buFont typeface="Arial" panose="020B0604020202020204" pitchFamily="34" charset="0"/>
              <a:buChar char="•"/>
            </a:pPr>
            <a:r>
              <a:rPr lang="en-ZA" sz="3200" dirty="0" err="1">
                <a:solidFill>
                  <a:srgbClr val="C00000"/>
                </a:solidFill>
                <a:latin typeface="Comic Sans MS" panose="030F0702030302020204" pitchFamily="66" charset="0"/>
              </a:rPr>
              <a:t>FoodSource</a:t>
            </a:r>
            <a:r>
              <a:rPr lang="en-ZA" sz="3200" dirty="0">
                <a:solidFill>
                  <a:srgbClr val="C00000"/>
                </a:solidFill>
                <a:latin typeface="Comic Sans MS" panose="030F0702030302020204" pitchFamily="66" charset="0"/>
              </a:rPr>
              <a:t> website</a:t>
            </a:r>
          </a:p>
        </p:txBody>
      </p:sp>
    </p:spTree>
    <p:extLst>
      <p:ext uri="{BB962C8B-B14F-4D97-AF65-F5344CB8AC3E}">
        <p14:creationId xmlns:p14="http://schemas.microsoft.com/office/powerpoint/2010/main" val="925020656"/>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otalTime>232</TotalTime>
  <Words>183</Words>
  <Application>Microsoft Office PowerPoint</Application>
  <PresentationFormat>Widescreen</PresentationFormat>
  <Paragraphs>27</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Arial</vt:lpstr>
      <vt:lpstr>Buxton Sketch</vt:lpstr>
      <vt:lpstr>Century Gothic</vt:lpstr>
      <vt:lpstr>Comic Sans MS</vt:lpstr>
      <vt:lpstr>Wingdings</vt:lpstr>
      <vt:lpstr>Wingdings 3</vt:lpstr>
      <vt:lpstr>Slice</vt:lpstr>
      <vt:lpstr>PowerPoint Presentation</vt:lpstr>
      <vt:lpstr>PowerPoint Presentation</vt:lpstr>
      <vt:lpstr>Scope of the APPLICATION </vt:lpstr>
      <vt:lpstr>Purpose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Jan Prinsloo</dc:creator>
  <cp:lastModifiedBy>Jan Prinsloo</cp:lastModifiedBy>
  <cp:revision>27</cp:revision>
  <dcterms:created xsi:type="dcterms:W3CDTF">2018-10-11T13:16:48Z</dcterms:created>
  <dcterms:modified xsi:type="dcterms:W3CDTF">2018-10-12T08:59:48Z</dcterms:modified>
</cp:coreProperties>
</file>